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90" r:id="rId2"/>
    <p:sldId id="289" r:id="rId3"/>
    <p:sldId id="288" r:id="rId4"/>
    <p:sldId id="280" r:id="rId5"/>
    <p:sldId id="277" r:id="rId6"/>
    <p:sldId id="28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55591A-C6F5-47B4-890D-4C64508A8DFA}"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E55CF-3ADC-4599-BD28-067D9B4DBB76}" type="slidenum">
              <a:rPr lang="en-US" smtClean="0"/>
              <a:t>‹#›</a:t>
            </a:fld>
            <a:endParaRPr lang="en-US"/>
          </a:p>
        </p:txBody>
      </p:sp>
    </p:spTree>
    <p:extLst>
      <p:ext uri="{BB962C8B-B14F-4D97-AF65-F5344CB8AC3E}">
        <p14:creationId xmlns:p14="http://schemas.microsoft.com/office/powerpoint/2010/main" val="204413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E29699-DFE6-403A-90B8-61E877CD00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10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E29699-DFE6-403A-90B8-61E877CD00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8130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14CC-2D50-41E6-B172-7002444E5D56}"/>
              </a:ext>
            </a:extLst>
          </p:cNvPr>
          <p:cNvSpPr>
            <a:spLocks noGrp="1"/>
          </p:cNvSpPr>
          <p:nvPr>
            <p:ph type="ctrTitle" hasCustomPrompt="1"/>
          </p:nvPr>
        </p:nvSpPr>
        <p:spPr>
          <a:xfrm>
            <a:off x="619027" y="1600200"/>
            <a:ext cx="9144000" cy="2387600"/>
          </a:xfrm>
        </p:spPr>
        <p:txBody>
          <a:bodyPr anchor="b"/>
          <a:lstStyle>
            <a:lvl1pPr algn="l">
              <a:defRPr sz="6000" b="1">
                <a:solidFill>
                  <a:srgbClr val="414141"/>
                </a:solidFill>
                <a:latin typeface="+mj-lt"/>
              </a:defRPr>
            </a:lvl1pPr>
          </a:lstStyle>
          <a:p>
            <a:r>
              <a:rPr lang="en-US" dirty="0"/>
              <a:t>Presentation Title</a:t>
            </a:r>
            <a:br>
              <a:rPr lang="en-US" dirty="0"/>
            </a:br>
            <a:r>
              <a:rPr lang="en-US" dirty="0"/>
              <a:t>Goes Here</a:t>
            </a:r>
          </a:p>
        </p:txBody>
      </p:sp>
      <p:sp>
        <p:nvSpPr>
          <p:cNvPr id="3" name="Subtitle 2">
            <a:extLst>
              <a:ext uri="{FF2B5EF4-FFF2-40B4-BE49-F238E27FC236}">
                <a16:creationId xmlns:a16="http://schemas.microsoft.com/office/drawing/2014/main" id="{DA34E8C8-A34D-4060-B040-4844862BB5F4}"/>
              </a:ext>
            </a:extLst>
          </p:cNvPr>
          <p:cNvSpPr>
            <a:spLocks noGrp="1"/>
          </p:cNvSpPr>
          <p:nvPr>
            <p:ph type="subTitle" idx="1" hasCustomPrompt="1"/>
          </p:nvPr>
        </p:nvSpPr>
        <p:spPr>
          <a:xfrm>
            <a:off x="619027" y="4224207"/>
            <a:ext cx="9144000" cy="1655762"/>
          </a:xfrm>
        </p:spPr>
        <p:txBody>
          <a:bodyPr/>
          <a:lstStyle>
            <a:lvl1pPr marL="0" indent="0" algn="l">
              <a:buNone/>
              <a:defRPr sz="2400" b="1">
                <a:solidFill>
                  <a:srgbClr val="69BE4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and Title</a:t>
            </a:r>
          </a:p>
          <a:p>
            <a:r>
              <a:rPr lang="en-US" dirty="0"/>
              <a:t>Click to edit Master subtitle style</a:t>
            </a:r>
          </a:p>
        </p:txBody>
      </p:sp>
    </p:spTree>
    <p:extLst>
      <p:ext uri="{BB962C8B-B14F-4D97-AF65-F5344CB8AC3E}">
        <p14:creationId xmlns:p14="http://schemas.microsoft.com/office/powerpoint/2010/main" val="138380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08A40E-8DF7-44F7-A20D-3777D7B9CB44}"/>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9BAFE57-DFBA-4B55-A6FE-22CBA92129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E1937E2-EF28-49E1-8F2C-92C9AB0788D2}"/>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6115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Closing slid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14CC-2D50-41E6-B172-7002444E5D56}"/>
              </a:ext>
            </a:extLst>
          </p:cNvPr>
          <p:cNvSpPr>
            <a:spLocks noGrp="1"/>
          </p:cNvSpPr>
          <p:nvPr>
            <p:ph type="ctrTitle" hasCustomPrompt="1"/>
          </p:nvPr>
        </p:nvSpPr>
        <p:spPr>
          <a:xfrm>
            <a:off x="834271" y="1590773"/>
            <a:ext cx="10523457" cy="2387600"/>
          </a:xfrm>
        </p:spPr>
        <p:txBody>
          <a:bodyPr anchor="b"/>
          <a:lstStyle>
            <a:lvl1pPr algn="l">
              <a:defRPr sz="6000" b="1">
                <a:solidFill>
                  <a:srgbClr val="414141"/>
                </a:solidFill>
                <a:latin typeface="+mj-lt"/>
              </a:defRPr>
            </a:lvl1pPr>
          </a:lstStyle>
          <a:p>
            <a:r>
              <a:rPr lang="en-US" dirty="0"/>
              <a:t>Thank you!</a:t>
            </a:r>
          </a:p>
        </p:txBody>
      </p:sp>
      <p:sp>
        <p:nvSpPr>
          <p:cNvPr id="3" name="Subtitle 2">
            <a:extLst>
              <a:ext uri="{FF2B5EF4-FFF2-40B4-BE49-F238E27FC236}">
                <a16:creationId xmlns:a16="http://schemas.microsoft.com/office/drawing/2014/main" id="{DA34E8C8-A34D-4060-B040-4844862BB5F4}"/>
              </a:ext>
            </a:extLst>
          </p:cNvPr>
          <p:cNvSpPr>
            <a:spLocks noGrp="1"/>
          </p:cNvSpPr>
          <p:nvPr>
            <p:ph type="subTitle" idx="1" hasCustomPrompt="1"/>
          </p:nvPr>
        </p:nvSpPr>
        <p:spPr>
          <a:xfrm>
            <a:off x="834271" y="4195927"/>
            <a:ext cx="10523456" cy="1655762"/>
          </a:xfrm>
        </p:spPr>
        <p:txBody>
          <a:bodyPr/>
          <a:lstStyle>
            <a:lvl1pPr marL="0" indent="0" algn="l">
              <a:buNone/>
              <a:defRPr sz="2400" b="1">
                <a:solidFill>
                  <a:srgbClr val="69BE4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and Title</a:t>
            </a:r>
          </a:p>
          <a:p>
            <a:r>
              <a:rPr lang="en-US" dirty="0"/>
              <a:t>Click to edit Master subtitle style</a:t>
            </a:r>
          </a:p>
        </p:txBody>
      </p:sp>
    </p:spTree>
    <p:extLst>
      <p:ext uri="{BB962C8B-B14F-4D97-AF65-F5344CB8AC3E}">
        <p14:creationId xmlns:p14="http://schemas.microsoft.com/office/powerpoint/2010/main" val="3889862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a:prstGeom prst="rect">
            <a:avLst/>
          </a:prstGeom>
        </p:spPr>
        <p:txBody>
          <a:bodyPr/>
          <a:lstStyle>
            <a:lvl1pPr>
              <a:defRPr>
                <a:solidFill>
                  <a:srgbClr val="0070C0"/>
                </a:solidFill>
                <a:latin typeface="Univers"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77662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847132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6F87-263B-41D7-8C2F-2417AB9DB0A5}"/>
              </a:ext>
            </a:extLst>
          </p:cNvPr>
          <p:cNvSpPr>
            <a:spLocks noGrp="1"/>
          </p:cNvSpPr>
          <p:nvPr>
            <p:ph type="title" hasCustomPrompt="1"/>
          </p:nvPr>
        </p:nvSpPr>
        <p:spPr>
          <a:xfrm>
            <a:off x="838200" y="2514437"/>
            <a:ext cx="10515600" cy="1325563"/>
          </a:xfrm>
          <a:noFill/>
        </p:spPr>
        <p:txBody>
          <a:bodyPr>
            <a:noAutofit/>
          </a:bodyPr>
          <a:lstStyle>
            <a:lvl1pPr algn="l">
              <a:defRPr sz="5500">
                <a:solidFill>
                  <a:srgbClr val="414141"/>
                </a:solidFill>
              </a:defRPr>
            </a:lvl1pPr>
          </a:lstStyle>
          <a:p>
            <a:r>
              <a:rPr lang="en-US" dirty="0"/>
              <a:t>Section Title</a:t>
            </a:r>
            <a:br>
              <a:rPr lang="en-US" dirty="0"/>
            </a:br>
            <a:r>
              <a:rPr lang="en-US" dirty="0"/>
              <a:t>Goes Here</a:t>
            </a:r>
          </a:p>
        </p:txBody>
      </p:sp>
      <p:sp>
        <p:nvSpPr>
          <p:cNvPr id="7" name="Subtitle 2">
            <a:extLst>
              <a:ext uri="{FF2B5EF4-FFF2-40B4-BE49-F238E27FC236}">
                <a16:creationId xmlns:a16="http://schemas.microsoft.com/office/drawing/2014/main" id="{E9102D4D-535B-49EB-B44A-934FA18C9040}"/>
              </a:ext>
            </a:extLst>
          </p:cNvPr>
          <p:cNvSpPr>
            <a:spLocks noGrp="1"/>
          </p:cNvSpPr>
          <p:nvPr>
            <p:ph type="subTitle" idx="1" hasCustomPrompt="1"/>
          </p:nvPr>
        </p:nvSpPr>
        <p:spPr>
          <a:xfrm>
            <a:off x="838199" y="1857080"/>
            <a:ext cx="10515599" cy="487838"/>
          </a:xfrm>
        </p:spPr>
        <p:txBody>
          <a:bodyPr/>
          <a:lstStyle>
            <a:lvl1pPr marL="0" indent="0" algn="l">
              <a:buNone/>
              <a:defRPr sz="2400" b="1">
                <a:solidFill>
                  <a:srgbClr val="41414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Section 1</a:t>
            </a:r>
          </a:p>
        </p:txBody>
      </p:sp>
    </p:spTree>
    <p:extLst>
      <p:ext uri="{BB962C8B-B14F-4D97-AF65-F5344CB8AC3E}">
        <p14:creationId xmlns:p14="http://schemas.microsoft.com/office/powerpoint/2010/main" val="423733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cover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6305-D3AE-4C63-B63A-94BD1E2C38BF}"/>
              </a:ext>
            </a:extLst>
          </p:cNvPr>
          <p:cNvSpPr>
            <a:spLocks noGrp="1"/>
          </p:cNvSpPr>
          <p:nvPr>
            <p:ph type="title"/>
          </p:nvPr>
        </p:nvSpPr>
        <p:spPr>
          <a:xfrm>
            <a:off x="831850" y="1709738"/>
            <a:ext cx="10515600" cy="2852737"/>
          </a:xfrm>
        </p:spPr>
        <p:txBody>
          <a:bodyPr anchor="b">
            <a:normAutofit/>
          </a:bodyPr>
          <a:lstStyle>
            <a:lvl1pPr>
              <a:defRPr sz="5500"/>
            </a:lvl1pPr>
          </a:lstStyle>
          <a:p>
            <a:r>
              <a:rPr lang="en-US" dirty="0"/>
              <a:t>Click to edit Master title style</a:t>
            </a:r>
          </a:p>
        </p:txBody>
      </p:sp>
      <p:sp>
        <p:nvSpPr>
          <p:cNvPr id="3" name="Text Placeholder 2">
            <a:extLst>
              <a:ext uri="{FF2B5EF4-FFF2-40B4-BE49-F238E27FC236}">
                <a16:creationId xmlns:a16="http://schemas.microsoft.com/office/drawing/2014/main" id="{15AAB6E5-421B-429C-9465-17E9C94767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Rectangle 6">
            <a:extLst>
              <a:ext uri="{FF2B5EF4-FFF2-40B4-BE49-F238E27FC236}">
                <a16:creationId xmlns:a16="http://schemas.microsoft.com/office/drawing/2014/main" id="{B50D6636-4694-47C5-87E9-AEF8AF52055B}"/>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06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CB5B-4486-4304-AED0-E26E407C15CD}"/>
              </a:ext>
            </a:extLst>
          </p:cNvPr>
          <p:cNvSpPr>
            <a:spLocks noGrp="1"/>
          </p:cNvSpPr>
          <p:nvPr>
            <p:ph type="title"/>
          </p:nvPr>
        </p:nvSpPr>
        <p:spPr>
          <a:xfrm>
            <a:off x="612741" y="365125"/>
            <a:ext cx="10982227" cy="1325563"/>
          </a:xfrm>
        </p:spPr>
        <p:txBody>
          <a:bodyPr>
            <a:normAutofit/>
          </a:bodyPr>
          <a:lstStyle>
            <a:lvl1pPr algn="l">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71D5DBD8-C9D2-497D-91D2-0FB145E97FC8}"/>
              </a:ext>
            </a:extLst>
          </p:cNvPr>
          <p:cNvSpPr>
            <a:spLocks noGrp="1"/>
          </p:cNvSpPr>
          <p:nvPr>
            <p:ph idx="1"/>
          </p:nvPr>
        </p:nvSpPr>
        <p:spPr>
          <a:xfrm>
            <a:off x="612742" y="1825625"/>
            <a:ext cx="10982226" cy="4351338"/>
          </a:xfrm>
        </p:spPr>
        <p:txBody>
          <a:bodyPr/>
          <a:lstStyle>
            <a:lvl1pPr>
              <a:buClr>
                <a:srgbClr val="69BE46"/>
              </a:buClr>
              <a:defRPr>
                <a:solidFill>
                  <a:srgbClr val="414141"/>
                </a:solidFill>
              </a:defRPr>
            </a:lvl1pPr>
            <a:lvl2pPr>
              <a:buClr>
                <a:srgbClr val="69BE46"/>
              </a:buClr>
              <a:defRPr>
                <a:solidFill>
                  <a:srgbClr val="414141"/>
                </a:solidFill>
              </a:defRPr>
            </a:lvl2pPr>
            <a:lvl3pPr>
              <a:buClr>
                <a:srgbClr val="69BE46"/>
              </a:buClr>
              <a:defRPr>
                <a:solidFill>
                  <a:srgbClr val="414141"/>
                </a:solidFill>
              </a:defRPr>
            </a:lvl3pPr>
            <a:lvl4pPr>
              <a:buClr>
                <a:srgbClr val="69BE46"/>
              </a:buClr>
              <a:defRPr>
                <a:solidFill>
                  <a:srgbClr val="414141"/>
                </a:solidFill>
              </a:defRPr>
            </a:lvl4pPr>
            <a:lvl5pPr>
              <a:buClr>
                <a:srgbClr val="69BE46"/>
              </a:buClr>
              <a:defRPr>
                <a:solidFill>
                  <a:srgbClr val="41414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C257B8D2-0B9A-4FF0-B9EF-99F4B5E724A2}"/>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DDA5D27-BAF6-46A1-A2CB-5A8505BA8B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741" y="6426200"/>
            <a:ext cx="943672" cy="303610"/>
          </a:xfrm>
          <a:prstGeom prst="rect">
            <a:avLst/>
          </a:prstGeom>
        </p:spPr>
      </p:pic>
    </p:spTree>
    <p:extLst>
      <p:ext uri="{BB962C8B-B14F-4D97-AF65-F5344CB8AC3E}">
        <p14:creationId xmlns:p14="http://schemas.microsoft.com/office/powerpoint/2010/main" val="173815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1603A-F398-480D-984C-6C64D23605FE}"/>
              </a:ext>
            </a:extLst>
          </p:cNvPr>
          <p:cNvSpPr>
            <a:spLocks noGrp="1"/>
          </p:cNvSpPr>
          <p:nvPr>
            <p:ph type="title"/>
          </p:nvPr>
        </p:nvSpPr>
        <p:spPr/>
        <p:txBody>
          <a:bodyPr/>
          <a:lstStyle>
            <a:lvl1pPr>
              <a:defRPr>
                <a:solidFill>
                  <a:srgbClr val="41414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37AF271-7607-4E46-9484-3D3C14232190}"/>
              </a:ext>
            </a:extLst>
          </p:cNvPr>
          <p:cNvSpPr>
            <a:spLocks noGrp="1"/>
          </p:cNvSpPr>
          <p:nvPr>
            <p:ph sz="half" idx="1"/>
          </p:nvPr>
        </p:nvSpPr>
        <p:spPr>
          <a:xfrm>
            <a:off x="838200" y="1825625"/>
            <a:ext cx="5181600" cy="4351338"/>
          </a:xfrm>
        </p:spPr>
        <p:txBody>
          <a:bodyPr/>
          <a:lstStyle>
            <a:lvl1pPr>
              <a:defRPr>
                <a:solidFill>
                  <a:srgbClr val="414141"/>
                </a:solidFill>
              </a:defRPr>
            </a:lvl1pPr>
            <a:lvl2pPr>
              <a:defRPr>
                <a:solidFill>
                  <a:srgbClr val="414141"/>
                </a:solidFill>
              </a:defRPr>
            </a:lvl2pPr>
            <a:lvl3pPr>
              <a:defRPr>
                <a:solidFill>
                  <a:srgbClr val="414141"/>
                </a:solidFill>
              </a:defRPr>
            </a:lvl3pPr>
            <a:lvl4pPr>
              <a:defRPr>
                <a:solidFill>
                  <a:srgbClr val="414141"/>
                </a:solidFill>
              </a:defRPr>
            </a:lvl4pPr>
            <a:lvl5pPr>
              <a:defRPr>
                <a:solidFill>
                  <a:srgbClr val="41414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BCEC944-087F-4780-9576-0134352F7147}"/>
              </a:ext>
            </a:extLst>
          </p:cNvPr>
          <p:cNvSpPr>
            <a:spLocks noGrp="1"/>
          </p:cNvSpPr>
          <p:nvPr>
            <p:ph sz="half" idx="2"/>
          </p:nvPr>
        </p:nvSpPr>
        <p:spPr>
          <a:xfrm>
            <a:off x="6172200" y="1825625"/>
            <a:ext cx="5181600" cy="4351338"/>
          </a:xfrm>
        </p:spPr>
        <p:txBody>
          <a:bodyPr/>
          <a:lstStyle>
            <a:lvl1pPr>
              <a:defRPr>
                <a:solidFill>
                  <a:srgbClr val="414141"/>
                </a:solidFill>
              </a:defRPr>
            </a:lvl1pPr>
            <a:lvl2pPr>
              <a:defRPr>
                <a:solidFill>
                  <a:srgbClr val="414141"/>
                </a:solidFill>
              </a:defRPr>
            </a:lvl2pPr>
            <a:lvl3pPr>
              <a:defRPr>
                <a:solidFill>
                  <a:srgbClr val="414141"/>
                </a:solidFill>
              </a:defRPr>
            </a:lvl3pPr>
            <a:lvl4pPr>
              <a:defRPr>
                <a:solidFill>
                  <a:srgbClr val="414141"/>
                </a:solidFill>
              </a:defRPr>
            </a:lvl4pPr>
            <a:lvl5pPr>
              <a:defRPr>
                <a:solidFill>
                  <a:srgbClr val="41414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D63B6B92-E907-4CCA-9D7A-1E351CC9CE2F}"/>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AD8DD55-E56E-4F71-8FB1-9F8503F23F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741" y="6255940"/>
            <a:ext cx="1472870" cy="473870"/>
          </a:xfrm>
          <a:prstGeom prst="rect">
            <a:avLst/>
          </a:prstGeom>
        </p:spPr>
      </p:pic>
    </p:spTree>
    <p:extLst>
      <p:ext uri="{BB962C8B-B14F-4D97-AF65-F5344CB8AC3E}">
        <p14:creationId xmlns:p14="http://schemas.microsoft.com/office/powerpoint/2010/main" val="389394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D88BC-8CFC-452F-8857-C8A54C3ED7F0}"/>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2865B7C-047C-42C9-B09D-C1A2968805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5D9F04-7EB0-42A3-8C81-4D4CF01BA2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07F24B-A64C-459A-A30A-593CF1AB4C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8933FD-CDB3-4F93-BBA6-57DED0F12B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E480A735-BC0A-4971-AB97-C7A07788B2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741" y="6255940"/>
            <a:ext cx="1472870" cy="473870"/>
          </a:xfrm>
          <a:prstGeom prst="rect">
            <a:avLst/>
          </a:prstGeom>
        </p:spPr>
      </p:pic>
      <p:sp>
        <p:nvSpPr>
          <p:cNvPr id="11" name="Rectangle 10">
            <a:extLst>
              <a:ext uri="{FF2B5EF4-FFF2-40B4-BE49-F238E27FC236}">
                <a16:creationId xmlns:a16="http://schemas.microsoft.com/office/drawing/2014/main" id="{F463ACB0-6120-43E5-802F-2F7D41C4BC93}"/>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04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6ECC7-C8DC-439C-ABC0-552653F788F4}"/>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63C2E2A-DCB8-4278-A644-1A32B5965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52A7D7-DC2D-46B4-B1D0-6141FFFBB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75F002-9A84-4F00-9707-A1FA823A90D1}"/>
              </a:ext>
            </a:extLst>
          </p:cNvPr>
          <p:cNvSpPr>
            <a:spLocks noGrp="1"/>
          </p:cNvSpPr>
          <p:nvPr>
            <p:ph type="dt" sz="half" idx="10"/>
          </p:nvPr>
        </p:nvSpPr>
        <p:spPr>
          <a:xfrm>
            <a:off x="838200" y="6356350"/>
            <a:ext cx="2743200" cy="365125"/>
          </a:xfrm>
          <a:prstGeom prst="rect">
            <a:avLst/>
          </a:prstGeom>
        </p:spPr>
        <p:txBody>
          <a:bodyPr/>
          <a:lstStyle/>
          <a:p>
            <a:fld id="{77FC194D-5BE5-4765-8073-3FA669B34736}" type="datetimeFigureOut">
              <a:rPr lang="en-US" smtClean="0"/>
              <a:t>1/22/2020</a:t>
            </a:fld>
            <a:endParaRPr lang="en-US"/>
          </a:p>
        </p:txBody>
      </p:sp>
      <p:sp>
        <p:nvSpPr>
          <p:cNvPr id="6" name="Footer Placeholder 5">
            <a:extLst>
              <a:ext uri="{FF2B5EF4-FFF2-40B4-BE49-F238E27FC236}">
                <a16:creationId xmlns:a16="http://schemas.microsoft.com/office/drawing/2014/main" id="{EE1AF4C7-B6D1-4E6F-97F0-D0A2FD85606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CBBC949-EA94-466C-B3C1-85C12CFC08A8}"/>
              </a:ext>
            </a:extLst>
          </p:cNvPr>
          <p:cNvSpPr>
            <a:spLocks noGrp="1"/>
          </p:cNvSpPr>
          <p:nvPr>
            <p:ph type="sldNum" sz="quarter" idx="12"/>
          </p:nvPr>
        </p:nvSpPr>
        <p:spPr>
          <a:xfrm>
            <a:off x="8610600" y="6356350"/>
            <a:ext cx="2743200" cy="365125"/>
          </a:xfrm>
          <a:prstGeom prst="rect">
            <a:avLst/>
          </a:prstGeom>
        </p:spPr>
        <p:txBody>
          <a:bodyPr/>
          <a:lstStyle/>
          <a:p>
            <a:fld id="{B91D4CEE-C63C-4374-A593-9D57455F2797}" type="slidenum">
              <a:rPr lang="en-US" smtClean="0"/>
              <a:t>‹#›</a:t>
            </a:fld>
            <a:endParaRPr lang="en-US"/>
          </a:p>
        </p:txBody>
      </p:sp>
      <p:sp>
        <p:nvSpPr>
          <p:cNvPr id="8" name="Rectangle 7">
            <a:extLst>
              <a:ext uri="{FF2B5EF4-FFF2-40B4-BE49-F238E27FC236}">
                <a16:creationId xmlns:a16="http://schemas.microsoft.com/office/drawing/2014/main" id="{D8F0AEF6-97F3-4D23-8A44-EA5B44D826E8}"/>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705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A7858-A718-4DC4-AFEF-6400369FE273}"/>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FF4202DE-58CE-46CD-B0F9-CDC637B0EF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0C138EF-A159-47E1-BE50-87D3EC2E4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E9375E-2443-44B2-B026-C871B6BEDB65}"/>
              </a:ext>
            </a:extLst>
          </p:cNvPr>
          <p:cNvSpPr>
            <a:spLocks noGrp="1"/>
          </p:cNvSpPr>
          <p:nvPr>
            <p:ph type="dt" sz="half" idx="10"/>
          </p:nvPr>
        </p:nvSpPr>
        <p:spPr>
          <a:xfrm>
            <a:off x="838200" y="6356350"/>
            <a:ext cx="2743200" cy="365125"/>
          </a:xfrm>
          <a:prstGeom prst="rect">
            <a:avLst/>
          </a:prstGeom>
        </p:spPr>
        <p:txBody>
          <a:bodyPr/>
          <a:lstStyle/>
          <a:p>
            <a:fld id="{77FC194D-5BE5-4765-8073-3FA669B34736}" type="datetimeFigureOut">
              <a:rPr lang="en-US" smtClean="0"/>
              <a:t>1/22/2020</a:t>
            </a:fld>
            <a:endParaRPr lang="en-US"/>
          </a:p>
        </p:txBody>
      </p:sp>
      <p:sp>
        <p:nvSpPr>
          <p:cNvPr id="6" name="Footer Placeholder 5">
            <a:extLst>
              <a:ext uri="{FF2B5EF4-FFF2-40B4-BE49-F238E27FC236}">
                <a16:creationId xmlns:a16="http://schemas.microsoft.com/office/drawing/2014/main" id="{47183D05-A7E8-40A4-A6A7-4DF1916FC05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B25C3AD-D24E-4A4C-BEF4-4CFCDA038428}"/>
              </a:ext>
            </a:extLst>
          </p:cNvPr>
          <p:cNvSpPr>
            <a:spLocks noGrp="1"/>
          </p:cNvSpPr>
          <p:nvPr>
            <p:ph type="sldNum" sz="quarter" idx="12"/>
          </p:nvPr>
        </p:nvSpPr>
        <p:spPr>
          <a:xfrm>
            <a:off x="8610600" y="6356350"/>
            <a:ext cx="2743200" cy="365125"/>
          </a:xfrm>
          <a:prstGeom prst="rect">
            <a:avLst/>
          </a:prstGeom>
        </p:spPr>
        <p:txBody>
          <a:bodyPr/>
          <a:lstStyle/>
          <a:p>
            <a:fld id="{B91D4CEE-C63C-4374-A593-9D57455F2797}" type="slidenum">
              <a:rPr lang="en-US" smtClean="0"/>
              <a:t>‹#›</a:t>
            </a:fld>
            <a:endParaRPr lang="en-US"/>
          </a:p>
        </p:txBody>
      </p:sp>
      <p:sp>
        <p:nvSpPr>
          <p:cNvPr id="8" name="Rectangle 7">
            <a:extLst>
              <a:ext uri="{FF2B5EF4-FFF2-40B4-BE49-F238E27FC236}">
                <a16:creationId xmlns:a16="http://schemas.microsoft.com/office/drawing/2014/main" id="{2674B570-7C30-4265-8457-CB06B5D25268}"/>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783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793B1-20F3-4871-A5C0-95DFD19A8C05}"/>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DE83832-26E9-4F7F-9946-219FFE5387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72BC0-F6B8-43A7-B580-AA925950C02C}"/>
              </a:ext>
            </a:extLst>
          </p:cNvPr>
          <p:cNvSpPr>
            <a:spLocks noGrp="1"/>
          </p:cNvSpPr>
          <p:nvPr>
            <p:ph type="dt" sz="half" idx="10"/>
          </p:nvPr>
        </p:nvSpPr>
        <p:spPr>
          <a:xfrm>
            <a:off x="838200" y="6356350"/>
            <a:ext cx="2743200" cy="365125"/>
          </a:xfrm>
          <a:prstGeom prst="rect">
            <a:avLst/>
          </a:prstGeom>
        </p:spPr>
        <p:txBody>
          <a:bodyPr/>
          <a:lstStyle/>
          <a:p>
            <a:fld id="{77FC194D-5BE5-4765-8073-3FA669B34736}" type="datetimeFigureOut">
              <a:rPr lang="en-US" smtClean="0"/>
              <a:t>1/22/2020</a:t>
            </a:fld>
            <a:endParaRPr lang="en-US"/>
          </a:p>
        </p:txBody>
      </p:sp>
      <p:sp>
        <p:nvSpPr>
          <p:cNvPr id="5" name="Footer Placeholder 4">
            <a:extLst>
              <a:ext uri="{FF2B5EF4-FFF2-40B4-BE49-F238E27FC236}">
                <a16:creationId xmlns:a16="http://schemas.microsoft.com/office/drawing/2014/main" id="{FEF5ADF5-49AA-423D-9A3F-8768CCCB571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C1B790B-B331-4428-AC0D-52FF7FA4F4CC}"/>
              </a:ext>
            </a:extLst>
          </p:cNvPr>
          <p:cNvSpPr>
            <a:spLocks noGrp="1"/>
          </p:cNvSpPr>
          <p:nvPr>
            <p:ph type="sldNum" sz="quarter" idx="12"/>
          </p:nvPr>
        </p:nvSpPr>
        <p:spPr>
          <a:xfrm>
            <a:off x="8610600" y="6356350"/>
            <a:ext cx="2743200" cy="365125"/>
          </a:xfrm>
          <a:prstGeom prst="rect">
            <a:avLst/>
          </a:prstGeom>
        </p:spPr>
        <p:txBody>
          <a:bodyPr/>
          <a:lstStyle/>
          <a:p>
            <a:fld id="{B91D4CEE-C63C-4374-A593-9D57455F2797}" type="slidenum">
              <a:rPr lang="en-US" smtClean="0"/>
              <a:t>‹#›</a:t>
            </a:fld>
            <a:endParaRPr lang="en-US"/>
          </a:p>
        </p:txBody>
      </p:sp>
      <p:sp>
        <p:nvSpPr>
          <p:cNvPr id="7" name="Rectangle 6">
            <a:extLst>
              <a:ext uri="{FF2B5EF4-FFF2-40B4-BE49-F238E27FC236}">
                <a16:creationId xmlns:a16="http://schemas.microsoft.com/office/drawing/2014/main" id="{FC47BDBC-35A1-488A-BA36-A8B73A393D04}"/>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870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7F730-D132-4666-B3AA-8BCA7CA5C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C3AA328-D6AF-4442-BA40-482F84AE3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4057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ct val="90000"/>
        </a:lnSpc>
        <a:spcBef>
          <a:spcPct val="0"/>
        </a:spcBef>
        <a:buNone/>
        <a:defRPr sz="4400" b="1" kern="1200">
          <a:solidFill>
            <a:srgbClr val="41414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1414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1414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1414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1414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1414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brary.auca.kg/contactus/" TargetMode="External"/><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hyperlink" Target="https://creativecommons.org/licenses/by-nc/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5023-03E3-4BAE-83EB-126679D0F090}"/>
              </a:ext>
            </a:extLst>
          </p:cNvPr>
          <p:cNvSpPr>
            <a:spLocks noGrp="1"/>
          </p:cNvSpPr>
          <p:nvPr>
            <p:ph type="title"/>
          </p:nvPr>
        </p:nvSpPr>
        <p:spPr>
          <a:xfrm>
            <a:off x="671561" y="1619721"/>
            <a:ext cx="10982227" cy="2054225"/>
          </a:xfrm>
        </p:spPr>
        <p:txBody>
          <a:bodyPr>
            <a:normAutofit fontScale="90000"/>
          </a:bodyPr>
          <a:lstStyle/>
          <a:p>
            <a:r>
              <a:rPr lang="en-US" sz="4000" dirty="0"/>
              <a:t>Please Chat in Your Health Center Name and Attendees</a:t>
            </a:r>
            <a:br>
              <a:rPr lang="en-US" sz="4000" dirty="0"/>
            </a:br>
            <a:br>
              <a:rPr lang="en-US" sz="4000" dirty="0"/>
            </a:br>
            <a:r>
              <a:rPr lang="en-US" sz="4000" dirty="0"/>
              <a:t>Thank you!</a:t>
            </a:r>
          </a:p>
        </p:txBody>
      </p:sp>
      <p:pic>
        <p:nvPicPr>
          <p:cNvPr id="5" name="Picture 4" descr="A picture containing clock, computer&#10;&#10;Description automatically generated">
            <a:extLst>
              <a:ext uri="{FF2B5EF4-FFF2-40B4-BE49-F238E27FC236}">
                <a16:creationId xmlns:a16="http://schemas.microsoft.com/office/drawing/2014/main" id="{46C713F5-3218-4217-B44B-383047E979D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246766" y="2543176"/>
            <a:ext cx="3698468" cy="3698468"/>
          </a:xfrm>
          <a:prstGeom prst="rect">
            <a:avLst/>
          </a:prstGeom>
        </p:spPr>
      </p:pic>
      <p:sp>
        <p:nvSpPr>
          <p:cNvPr id="6" name="TextBox 5">
            <a:extLst>
              <a:ext uri="{FF2B5EF4-FFF2-40B4-BE49-F238E27FC236}">
                <a16:creationId xmlns:a16="http://schemas.microsoft.com/office/drawing/2014/main" id="{5915FF6D-F63F-4C8F-90F3-D0623C9E0049}"/>
              </a:ext>
            </a:extLst>
          </p:cNvPr>
          <p:cNvSpPr txBox="1"/>
          <p:nvPr/>
        </p:nvSpPr>
        <p:spPr>
          <a:xfrm>
            <a:off x="5046866" y="6488668"/>
            <a:ext cx="2098268" cy="369332"/>
          </a:xfrm>
          <a:prstGeom prst="rect">
            <a:avLst/>
          </a:prstGeom>
          <a:noFill/>
        </p:spPr>
        <p:txBody>
          <a:bodyPr wrap="square" rtlCol="0">
            <a:spAutoFit/>
          </a:bodyPr>
          <a:lstStyle/>
          <a:p>
            <a:r>
              <a:rPr lang="en-US" sz="900" dirty="0">
                <a:hlinkClick r:id="rId3" tooltip="https://library.auca.kg/contactus/"/>
              </a:rPr>
              <a:t>This Photo</a:t>
            </a:r>
            <a:r>
              <a:rPr lang="en-US" sz="900" dirty="0"/>
              <a:t> by Unknown Author is licensed under </a:t>
            </a:r>
            <a:r>
              <a:rPr lang="en-US" sz="900" dirty="0">
                <a:hlinkClick r:id="rId4" tooltip="https://creativecommons.org/licenses/by-nc/3.0/"/>
              </a:rPr>
              <a:t>CC BY-NC</a:t>
            </a:r>
            <a:endParaRPr lang="en-US" sz="900" dirty="0"/>
          </a:p>
        </p:txBody>
      </p:sp>
    </p:spTree>
    <p:extLst>
      <p:ext uri="{BB962C8B-B14F-4D97-AF65-F5344CB8AC3E}">
        <p14:creationId xmlns:p14="http://schemas.microsoft.com/office/powerpoint/2010/main" val="425301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E0C82-E1AE-4F92-A021-854D7BF5BC57}"/>
              </a:ext>
            </a:extLst>
          </p:cNvPr>
          <p:cNvSpPr>
            <a:spLocks noGrp="1"/>
          </p:cNvSpPr>
          <p:nvPr>
            <p:ph type="ctrTitle"/>
          </p:nvPr>
        </p:nvSpPr>
        <p:spPr>
          <a:xfrm>
            <a:off x="619027" y="2538484"/>
            <a:ext cx="9144000" cy="1449316"/>
          </a:xfrm>
        </p:spPr>
        <p:txBody>
          <a:bodyPr>
            <a:normAutofit fontScale="90000"/>
          </a:bodyPr>
          <a:lstStyle/>
          <a:p>
            <a:r>
              <a:rPr lang="en-US" sz="3600" dirty="0">
                <a:solidFill>
                  <a:schemeClr val="accent6">
                    <a:lumMod val="75000"/>
                  </a:schemeClr>
                </a:solidFill>
              </a:rPr>
              <a:t>Using Population Health Management to Support Patients with Rising Risk Chronic Conditions </a:t>
            </a:r>
          </a:p>
        </p:txBody>
      </p:sp>
      <p:sp>
        <p:nvSpPr>
          <p:cNvPr id="3" name="Subtitle 2">
            <a:extLst>
              <a:ext uri="{FF2B5EF4-FFF2-40B4-BE49-F238E27FC236}">
                <a16:creationId xmlns:a16="http://schemas.microsoft.com/office/drawing/2014/main" id="{93F8ED21-AA1E-4844-86F0-F60FFCB6C5D9}"/>
              </a:ext>
            </a:extLst>
          </p:cNvPr>
          <p:cNvSpPr>
            <a:spLocks noGrp="1"/>
          </p:cNvSpPr>
          <p:nvPr>
            <p:ph type="subTitle" idx="1"/>
          </p:nvPr>
        </p:nvSpPr>
        <p:spPr/>
        <p:txBody>
          <a:bodyPr/>
          <a:lstStyle/>
          <a:p>
            <a:r>
              <a:rPr lang="en-US" sz="2800" dirty="0"/>
              <a:t>CHCANYS </a:t>
            </a:r>
            <a:r>
              <a:rPr lang="en-US" sz="2800" dirty="0">
                <a:solidFill>
                  <a:schemeClr val="accent6"/>
                </a:solidFill>
              </a:rPr>
              <a:t>Office</a:t>
            </a:r>
            <a:r>
              <a:rPr lang="en-US" sz="2800" dirty="0"/>
              <a:t> Hours </a:t>
            </a:r>
          </a:p>
          <a:p>
            <a:r>
              <a:rPr lang="en-US" sz="2800" dirty="0"/>
              <a:t>January 23, 2020</a:t>
            </a:r>
          </a:p>
          <a:p>
            <a:endParaRPr lang="en-US" dirty="0"/>
          </a:p>
        </p:txBody>
      </p:sp>
    </p:spTree>
    <p:extLst>
      <p:ext uri="{BB962C8B-B14F-4D97-AF65-F5344CB8AC3E}">
        <p14:creationId xmlns:p14="http://schemas.microsoft.com/office/powerpoint/2010/main" val="46590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5D597-FB98-46FD-97A4-2455D8D1E891}"/>
              </a:ext>
            </a:extLst>
          </p:cNvPr>
          <p:cNvSpPr>
            <a:spLocks noGrp="1"/>
          </p:cNvSpPr>
          <p:nvPr>
            <p:ph type="title"/>
          </p:nvPr>
        </p:nvSpPr>
        <p:spPr/>
        <p:txBody>
          <a:bodyPr/>
          <a:lstStyle/>
          <a:p>
            <a:r>
              <a:rPr lang="en-US" dirty="0"/>
              <a:t>System Design</a:t>
            </a:r>
          </a:p>
        </p:txBody>
      </p:sp>
      <p:sp>
        <p:nvSpPr>
          <p:cNvPr id="4" name="Content Placeholder 3">
            <a:extLst>
              <a:ext uri="{FF2B5EF4-FFF2-40B4-BE49-F238E27FC236}">
                <a16:creationId xmlns:a16="http://schemas.microsoft.com/office/drawing/2014/main" id="{77AE7A29-1388-4599-B423-39B49D491E9B}"/>
              </a:ext>
            </a:extLst>
          </p:cNvPr>
          <p:cNvSpPr txBox="1">
            <a:spLocks noGrp="1"/>
          </p:cNvSpPr>
          <p:nvPr>
            <p:ph idx="1"/>
          </p:nvPr>
        </p:nvSpPr>
        <p:spPr>
          <a:xfrm>
            <a:off x="824837" y="1690688"/>
            <a:ext cx="9517592" cy="4279120"/>
          </a:xfrm>
          <a:prstGeom prst="rect">
            <a:avLst/>
          </a:prstGeom>
          <a:noFill/>
        </p:spPr>
        <p:txBody>
          <a:bodyPr wrap="square" rtlCol="0">
            <a:spAutoFit/>
          </a:bodyPr>
          <a:lstStyle/>
          <a:p>
            <a:pPr marL="342900" indent="-342900">
              <a:buFont typeface="Arial" panose="020B0604020202020204" pitchFamily="34" charset="0"/>
              <a:buChar char="•"/>
            </a:pPr>
            <a:r>
              <a:rPr lang="en-US" sz="3200" dirty="0">
                <a:latin typeface="Calibri" panose="020F0502020204030204" pitchFamily="34" charset="0"/>
              </a:rPr>
              <a:t>How will we determine risk for patients?</a:t>
            </a:r>
          </a:p>
          <a:p>
            <a:pPr marL="342900" indent="-342900">
              <a:buFont typeface="Arial" panose="020B0604020202020204" pitchFamily="34" charset="0"/>
              <a:buChar char="•"/>
            </a:pPr>
            <a:r>
              <a:rPr lang="en-US" sz="3200" dirty="0">
                <a:latin typeface="Calibri" panose="020F0502020204030204" pitchFamily="34" charset="0"/>
              </a:rPr>
              <a:t>What care  do patients need at each risk level?</a:t>
            </a:r>
          </a:p>
          <a:p>
            <a:pPr marL="342900" indent="-342900">
              <a:buFont typeface="Arial" panose="020B0604020202020204" pitchFamily="34" charset="0"/>
              <a:buChar char="•"/>
            </a:pPr>
            <a:r>
              <a:rPr lang="en-US" sz="3200" dirty="0">
                <a:latin typeface="Calibri" panose="020F0502020204030204" pitchFamily="34" charset="0"/>
              </a:rPr>
              <a:t>What are goals for care at each level?</a:t>
            </a:r>
          </a:p>
          <a:p>
            <a:pPr marL="342900" indent="-342900">
              <a:buFont typeface="Arial" panose="020B0604020202020204" pitchFamily="34" charset="0"/>
              <a:buChar char="•"/>
            </a:pPr>
            <a:r>
              <a:rPr lang="en-US" sz="3200" dirty="0">
                <a:latin typeface="Calibri" panose="020F0502020204030204" pitchFamily="34" charset="0"/>
              </a:rPr>
              <a:t>Who provides the care using what modalities?  </a:t>
            </a:r>
          </a:p>
          <a:p>
            <a:pPr marL="342900" indent="-342900">
              <a:buFont typeface="Arial" panose="020B0604020202020204" pitchFamily="34" charset="0"/>
              <a:buChar char="•"/>
            </a:pPr>
            <a:r>
              <a:rPr lang="en-US" sz="3200" dirty="0">
                <a:latin typeface="Calibri" panose="020F0502020204030204" pitchFamily="34" charset="0"/>
              </a:rPr>
              <a:t>How will care be coordinated?</a:t>
            </a:r>
          </a:p>
          <a:p>
            <a:pPr marL="342900" indent="-342900">
              <a:buFont typeface="Arial" panose="020B0604020202020204" pitchFamily="34" charset="0"/>
              <a:buChar char="•"/>
            </a:pPr>
            <a:r>
              <a:rPr lang="en-US" sz="3200" dirty="0">
                <a:latin typeface="Calibri" panose="020F0502020204030204" pitchFamily="34" charset="0"/>
              </a:rPr>
              <a:t>What measures will we use to know we are moving the needle to improve outcomes, processes, experience?</a:t>
            </a:r>
          </a:p>
        </p:txBody>
      </p:sp>
      <p:pic>
        <p:nvPicPr>
          <p:cNvPr id="5" name="Picture 4">
            <a:extLst>
              <a:ext uri="{FF2B5EF4-FFF2-40B4-BE49-F238E27FC236}">
                <a16:creationId xmlns:a16="http://schemas.microsoft.com/office/drawing/2014/main" id="{E5227FEC-93A1-4614-BC31-B0EEDFE447C0}"/>
              </a:ext>
            </a:extLst>
          </p:cNvPr>
          <p:cNvPicPr>
            <a:picLocks noChangeAspect="1"/>
          </p:cNvPicPr>
          <p:nvPr/>
        </p:nvPicPr>
        <p:blipFill>
          <a:blip r:embed="rId2"/>
          <a:stretch>
            <a:fillRect/>
          </a:stretch>
        </p:blipFill>
        <p:spPr>
          <a:xfrm>
            <a:off x="8888527" y="484308"/>
            <a:ext cx="2478636" cy="1424502"/>
          </a:xfrm>
          <a:prstGeom prst="rect">
            <a:avLst/>
          </a:prstGeom>
        </p:spPr>
      </p:pic>
      <p:sp>
        <p:nvSpPr>
          <p:cNvPr id="6" name="Rectangle 3">
            <a:extLst>
              <a:ext uri="{FF2B5EF4-FFF2-40B4-BE49-F238E27FC236}">
                <a16:creationId xmlns:a16="http://schemas.microsoft.com/office/drawing/2014/main" id="{58ED5A7D-5349-4994-903E-7F23125FEC49}"/>
              </a:ext>
            </a:extLst>
          </p:cNvPr>
          <p:cNvSpPr txBox="1">
            <a:spLocks noChangeArrowheads="1"/>
          </p:cNvSpPr>
          <p:nvPr/>
        </p:nvSpPr>
        <p:spPr>
          <a:xfrm>
            <a:off x="5316264" y="484308"/>
            <a:ext cx="3086561" cy="888768"/>
          </a:xfrm>
          <a:prstGeom prst="rect">
            <a:avLst/>
          </a:prstGeom>
          <a:ln>
            <a:solidFill>
              <a:schemeClr val="accent1"/>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0F345E"/>
                </a:solidFill>
                <a:effectLst/>
                <a:uLnTx/>
                <a:uFillTx/>
                <a:latin typeface="Calibri"/>
                <a:ea typeface="+mn-ea"/>
                <a:cs typeface="+mn-cs"/>
              </a:rPr>
              <a:t>Every system is </a:t>
            </a:r>
            <a:r>
              <a:rPr kumimoji="0" lang="en-US" sz="1800" b="1" i="1" u="none" strike="noStrike" kern="1200" cap="none" spc="0" normalizeH="0" baseline="0" noProof="0" dirty="0">
                <a:ln>
                  <a:noFill/>
                </a:ln>
                <a:solidFill>
                  <a:srgbClr val="0F345E"/>
                </a:solidFill>
                <a:effectLst>
                  <a:outerShdw blurRad="38100" dist="38100" dir="2700000" algn="tl">
                    <a:srgbClr val="C0C0C0"/>
                  </a:outerShdw>
                </a:effectLst>
                <a:uLnTx/>
                <a:uFillTx/>
                <a:latin typeface="Calibri"/>
                <a:ea typeface="+mn-ea"/>
                <a:cs typeface="+mn-cs"/>
              </a:rPr>
              <a:t>perfectly designed</a:t>
            </a:r>
            <a:r>
              <a:rPr kumimoji="0" lang="en-US" sz="1800" b="0" i="0" u="none" strike="noStrike" kern="1200" cap="none" spc="0" normalizeH="0" baseline="0" noProof="0" dirty="0">
                <a:ln>
                  <a:noFill/>
                </a:ln>
                <a:solidFill>
                  <a:srgbClr val="0F345E"/>
                </a:solidFill>
                <a:effectLst/>
                <a:uLnTx/>
                <a:uFillTx/>
                <a:latin typeface="Calibri"/>
                <a:ea typeface="+mn-ea"/>
                <a:cs typeface="+mn-cs"/>
              </a:rPr>
              <a:t> to produce the results you are getting.</a:t>
            </a:r>
          </a:p>
        </p:txBody>
      </p:sp>
    </p:spTree>
    <p:extLst>
      <p:ext uri="{BB962C8B-B14F-4D97-AF65-F5344CB8AC3E}">
        <p14:creationId xmlns:p14="http://schemas.microsoft.com/office/powerpoint/2010/main" val="5178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0809" y="229673"/>
            <a:ext cx="10080668" cy="492023"/>
          </a:xfrm>
        </p:spPr>
        <p:txBody>
          <a:bodyPr>
            <a:noAutofit/>
          </a:bodyPr>
          <a:lstStyle/>
          <a:p>
            <a:pPr algn="ctr">
              <a:defRPr/>
            </a:pPr>
            <a:r>
              <a:rPr lang="en-US" dirty="0"/>
              <a:t>Population Health Management</a:t>
            </a:r>
            <a:endParaRPr lang="en-US" sz="2800" dirty="0"/>
          </a:p>
        </p:txBody>
      </p:sp>
      <p:sp>
        <p:nvSpPr>
          <p:cNvPr id="6" name="Isosceles Triangle 5" descr="The triangle is split into three sections: sever problems (5%) at the top, chronic conditions (40%) in the center, and at risk for poor health (20%) and generally healthy (35%) at the bottom." title="image: Isosceles triangle"/>
          <p:cNvSpPr/>
          <p:nvPr/>
        </p:nvSpPr>
        <p:spPr>
          <a:xfrm>
            <a:off x="1941643" y="776601"/>
            <a:ext cx="7315200" cy="5257800"/>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E7E6E6"/>
              </a:solidFill>
              <a:effectLst/>
              <a:uLnTx/>
              <a:uFillTx/>
              <a:latin typeface="Calibri"/>
              <a:ea typeface="+mn-ea"/>
              <a:cs typeface="+mn-cs"/>
            </a:endParaRPr>
          </a:p>
        </p:txBody>
      </p:sp>
      <p:sp>
        <p:nvSpPr>
          <p:cNvPr id="46085" name="TextBox 7"/>
          <p:cNvSpPr txBox="1">
            <a:spLocks noChangeArrowheads="1"/>
          </p:cNvSpPr>
          <p:nvPr/>
        </p:nvSpPr>
        <p:spPr bwMode="auto">
          <a:xfrm>
            <a:off x="3567604" y="3879744"/>
            <a:ext cx="3878317"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600"/>
              </a:spcAft>
              <a:buClrTx/>
              <a:buSzTx/>
              <a:buFontTx/>
              <a:buNone/>
              <a:tabLst/>
              <a:defRPr/>
            </a:pPr>
            <a:r>
              <a:rPr kumimoji="0" lang="en-US" altLang="en-US" sz="2000" b="1" i="0" u="none" strike="noStrike" kern="1200" cap="none" spc="0" normalizeH="0" baseline="0" noProof="0" dirty="0">
                <a:ln>
                  <a:noFill/>
                </a:ln>
                <a:solidFill>
                  <a:srgbClr val="4472C4"/>
                </a:solidFill>
                <a:effectLst/>
                <a:uLnTx/>
                <a:uFillTx/>
                <a:latin typeface="Times New Roman" panose="02020603050405020304" pitchFamily="18" charset="0"/>
                <a:ea typeface="+mn-ea"/>
                <a:cs typeface="+mn-cs"/>
              </a:rPr>
              <a:t>At Risk/Rising Risk</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Self-Management &amp; Group Support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6086" name="TextBox 8"/>
          <p:cNvSpPr txBox="1">
            <a:spLocks noChangeArrowheads="1"/>
          </p:cNvSpPr>
          <p:nvPr/>
        </p:nvSpPr>
        <p:spPr bwMode="auto">
          <a:xfrm>
            <a:off x="4169119" y="1426029"/>
            <a:ext cx="2860248"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600"/>
              </a:spcAft>
              <a:buClrTx/>
              <a:buSzTx/>
              <a:buFontTx/>
              <a:buNone/>
              <a:tabLst/>
              <a:defRPr/>
            </a:pPr>
            <a:r>
              <a:rPr kumimoji="0" lang="en-US" altLang="en-US" sz="2000" b="1" i="0" u="none" strike="noStrike" kern="1200" cap="none" spc="0" normalizeH="0" baseline="0" noProof="0" dirty="0">
                <a:ln>
                  <a:noFill/>
                </a:ln>
                <a:solidFill>
                  <a:srgbClr val="4472C4"/>
                </a:solidFill>
                <a:effectLst/>
                <a:uLnTx/>
                <a:uFillTx/>
                <a:latin typeface="Times New Roman" panose="02020603050405020304" pitchFamily="18" charset="0"/>
                <a:ea typeface="+mn-ea"/>
                <a:cs typeface="+mn-cs"/>
              </a:rPr>
              <a:t>Complex</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Complex Care Management</a:t>
            </a:r>
          </a:p>
        </p:txBody>
      </p:sp>
      <p:sp>
        <p:nvSpPr>
          <p:cNvPr id="46087" name="TextBox 9"/>
          <p:cNvSpPr txBox="1">
            <a:spLocks noChangeArrowheads="1"/>
          </p:cNvSpPr>
          <p:nvPr/>
        </p:nvSpPr>
        <p:spPr bwMode="auto">
          <a:xfrm>
            <a:off x="3931347" y="2664901"/>
            <a:ext cx="3514573"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600"/>
              </a:spcAft>
              <a:buClrTx/>
              <a:buSzTx/>
              <a:buFontTx/>
              <a:buNone/>
              <a:tabLst/>
              <a:defRPr/>
            </a:pPr>
            <a:r>
              <a:rPr kumimoji="0" lang="en-US" altLang="en-US" sz="2000" b="1" i="0" u="none" strike="noStrike" kern="1200" cap="none" spc="0" normalizeH="0" baseline="0" noProof="0" dirty="0">
                <a:ln>
                  <a:noFill/>
                </a:ln>
                <a:solidFill>
                  <a:srgbClr val="4472C4"/>
                </a:solidFill>
                <a:effectLst/>
                <a:uLnTx/>
                <a:uFillTx/>
                <a:latin typeface="Times New Roman" panose="02020603050405020304" pitchFamily="18" charset="0"/>
                <a:ea typeface="+mn-ea"/>
                <a:cs typeface="+mn-cs"/>
              </a:rPr>
              <a:t>Chronic Condition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Disease, Medication, Care  Management</a:t>
            </a:r>
          </a:p>
        </p:txBody>
      </p:sp>
      <p:sp>
        <p:nvSpPr>
          <p:cNvPr id="46088" name="TextBox 10"/>
          <p:cNvSpPr txBox="1">
            <a:spLocks noChangeArrowheads="1"/>
          </p:cNvSpPr>
          <p:nvPr/>
        </p:nvSpPr>
        <p:spPr bwMode="auto">
          <a:xfrm>
            <a:off x="4127309" y="5106318"/>
            <a:ext cx="27432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600"/>
              </a:spcAft>
              <a:buClrTx/>
              <a:buSzTx/>
              <a:buFontTx/>
              <a:buNone/>
              <a:tabLst/>
              <a:defRPr/>
            </a:pPr>
            <a:r>
              <a:rPr kumimoji="0" lang="en-US" altLang="en-US" sz="2000" b="1" i="0" u="none" strike="noStrike" kern="1200" cap="none" spc="0" normalizeH="0" baseline="0" noProof="0" dirty="0">
                <a:ln>
                  <a:noFill/>
                </a:ln>
                <a:solidFill>
                  <a:srgbClr val="4472C4"/>
                </a:solidFill>
                <a:effectLst/>
                <a:uLnTx/>
                <a:uFillTx/>
                <a:latin typeface="Times New Roman" panose="02020603050405020304" pitchFamily="18" charset="0"/>
                <a:ea typeface="+mn-ea"/>
                <a:cs typeface="+mn-cs"/>
              </a:rPr>
              <a:t>Healthy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Preventive Care</a:t>
            </a:r>
          </a:p>
        </p:txBody>
      </p:sp>
      <p:cxnSp>
        <p:nvCxnSpPr>
          <p:cNvPr id="16" name="Straight Connector 15" descr="This line separates the chronic conditions from the at risk for health and generally healthy group at the bottom of the triangle." title="image: straight-line connector"/>
          <p:cNvCxnSpPr/>
          <p:nvPr/>
        </p:nvCxnSpPr>
        <p:spPr>
          <a:xfrm>
            <a:off x="3589361" y="3683861"/>
            <a:ext cx="4053390" cy="55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descr="This line separates the severe problems from the chronic conditions in the center of the triangle." title="image: Straight-line connector"/>
          <p:cNvCxnSpPr/>
          <p:nvPr/>
        </p:nvCxnSpPr>
        <p:spPr>
          <a:xfrm>
            <a:off x="4374605" y="2547585"/>
            <a:ext cx="2449276" cy="33247"/>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9328497" y="865754"/>
            <a:ext cx="2747890" cy="4708981"/>
          </a:xfrm>
          <a:prstGeom prst="rect">
            <a:avLst/>
          </a:prstGeom>
          <a:solidFill>
            <a:schemeClr val="accent6">
              <a:lumMod val="20000"/>
              <a:lumOff val="80000"/>
            </a:schemeClr>
          </a:solid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Population  Health Management  Goals:</a:t>
            </a:r>
          </a:p>
          <a:p>
            <a:pPr marL="257175" marR="0" lvl="0" indent="-257175" algn="l" defTabSz="3429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solidFill>
                  <a:srgbClr val="0F345E">
                    <a:lumMod val="50000"/>
                  </a:srgbClr>
                </a:solidFill>
                <a:effectLst/>
                <a:uLnTx/>
                <a:uFillTx/>
                <a:latin typeface="Calibri" panose="020F0502020204030204" pitchFamily="34" charset="0"/>
                <a:ea typeface="+mn-ea"/>
                <a:cs typeface="+mn-cs"/>
              </a:rPr>
              <a:t>Ensure a good medical home for all patients.</a:t>
            </a:r>
          </a:p>
          <a:p>
            <a:pPr marL="257175" marR="0" lvl="0" indent="-257175" algn="l" defTabSz="3429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solidFill>
                  <a:srgbClr val="0F345E">
                    <a:lumMod val="50000"/>
                  </a:srgbClr>
                </a:solidFill>
                <a:effectLst/>
                <a:uLnTx/>
                <a:uFillTx/>
                <a:latin typeface="Calibri" panose="020F0502020204030204" pitchFamily="34" charset="0"/>
                <a:ea typeface="+mn-ea"/>
                <a:cs typeface="+mn-cs"/>
              </a:rPr>
              <a:t>Give patients at each level the care and support needed to enable patient to manage, maintain their health at highest level.</a:t>
            </a:r>
          </a:p>
          <a:p>
            <a:pPr marL="257175" marR="0" lvl="0" indent="-257175" algn="l" defTabSz="3429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solidFill>
                  <a:srgbClr val="0F345E">
                    <a:lumMod val="50000"/>
                  </a:srgbClr>
                </a:solidFill>
                <a:effectLst/>
                <a:uLnTx/>
                <a:uFillTx/>
                <a:latin typeface="Calibri" panose="020F0502020204030204" pitchFamily="34" charset="0"/>
                <a:ea typeface="+mn-ea"/>
                <a:cs typeface="+mn-cs"/>
              </a:rPr>
              <a:t>Keep patients from moving up the pyramid.</a:t>
            </a:r>
          </a:p>
        </p:txBody>
      </p:sp>
      <p:sp>
        <p:nvSpPr>
          <p:cNvPr id="12" name="TextBox 11"/>
          <p:cNvSpPr txBox="1"/>
          <p:nvPr/>
        </p:nvSpPr>
        <p:spPr>
          <a:xfrm>
            <a:off x="2572851" y="6505657"/>
            <a:ext cx="55638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Source:  Kevin Grumbach, M.D., UCSF.  Webinar, “Patient Empanelment”, July 18, 2016</a:t>
            </a:r>
          </a:p>
        </p:txBody>
      </p:sp>
      <p:cxnSp>
        <p:nvCxnSpPr>
          <p:cNvPr id="21" name="Straight Connector 20" descr="This line separates the chronic conditions from the at risk for health and generally healthy group at the bottom of the triangle." title="image: straight-line connector"/>
          <p:cNvCxnSpPr/>
          <p:nvPr/>
        </p:nvCxnSpPr>
        <p:spPr>
          <a:xfrm flipV="1">
            <a:off x="2688609" y="4976523"/>
            <a:ext cx="5739135" cy="2897"/>
          </a:xfrm>
          <a:prstGeom prst="line">
            <a:avLst/>
          </a:prstGeom>
        </p:spPr>
        <p:style>
          <a:lnRef idx="1">
            <a:schemeClr val="accent1"/>
          </a:lnRef>
          <a:fillRef idx="0">
            <a:schemeClr val="accent1"/>
          </a:fillRef>
          <a:effectRef idx="0">
            <a:schemeClr val="accent1"/>
          </a:effectRef>
          <a:fontRef idx="minor">
            <a:schemeClr val="tx1"/>
          </a:fontRef>
        </p:style>
      </p:cxnSp>
      <p:sp>
        <p:nvSpPr>
          <p:cNvPr id="7" name="Arrow: Curved Right 6">
            <a:extLst>
              <a:ext uri="{FF2B5EF4-FFF2-40B4-BE49-F238E27FC236}">
                <a16:creationId xmlns:a16="http://schemas.microsoft.com/office/drawing/2014/main" id="{D3189EC4-8F69-4FFA-AFE5-650FE0A00247}"/>
              </a:ext>
            </a:extLst>
          </p:cNvPr>
          <p:cNvSpPr/>
          <p:nvPr/>
        </p:nvSpPr>
        <p:spPr>
          <a:xfrm rot="1563594" flipV="1">
            <a:off x="2211155" y="4374763"/>
            <a:ext cx="321141" cy="87513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Arrow: Curved Right 16">
            <a:extLst>
              <a:ext uri="{FF2B5EF4-FFF2-40B4-BE49-F238E27FC236}">
                <a16:creationId xmlns:a16="http://schemas.microsoft.com/office/drawing/2014/main" id="{F8B8FA44-F93C-4D21-958C-8AD7C5224CB3}"/>
              </a:ext>
            </a:extLst>
          </p:cNvPr>
          <p:cNvSpPr/>
          <p:nvPr/>
        </p:nvSpPr>
        <p:spPr>
          <a:xfrm rot="1563594" flipV="1">
            <a:off x="3118315" y="3103602"/>
            <a:ext cx="321141" cy="87513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Arrow: Curved Right 17">
            <a:extLst>
              <a:ext uri="{FF2B5EF4-FFF2-40B4-BE49-F238E27FC236}">
                <a16:creationId xmlns:a16="http://schemas.microsoft.com/office/drawing/2014/main" id="{A2794C1B-F401-4827-A9BB-EA2013520EA3}"/>
              </a:ext>
            </a:extLst>
          </p:cNvPr>
          <p:cNvSpPr/>
          <p:nvPr/>
        </p:nvSpPr>
        <p:spPr>
          <a:xfrm rot="1563594" flipV="1">
            <a:off x="3880161" y="1894445"/>
            <a:ext cx="321141" cy="87513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Plus Sign 8">
            <a:extLst>
              <a:ext uri="{FF2B5EF4-FFF2-40B4-BE49-F238E27FC236}">
                <a16:creationId xmlns:a16="http://schemas.microsoft.com/office/drawing/2014/main" id="{3D10E352-592D-49E3-A998-1507685EA18B}"/>
              </a:ext>
            </a:extLst>
          </p:cNvPr>
          <p:cNvSpPr/>
          <p:nvPr/>
        </p:nvSpPr>
        <p:spPr>
          <a:xfrm>
            <a:off x="2712458" y="3929423"/>
            <a:ext cx="316597" cy="392635"/>
          </a:xfrm>
          <a:prstGeom prst="mathPl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Plus Sign 19">
            <a:extLst>
              <a:ext uri="{FF2B5EF4-FFF2-40B4-BE49-F238E27FC236}">
                <a16:creationId xmlns:a16="http://schemas.microsoft.com/office/drawing/2014/main" id="{FE067C41-0266-486C-A6E3-7148BCA5DE7F}"/>
              </a:ext>
            </a:extLst>
          </p:cNvPr>
          <p:cNvSpPr/>
          <p:nvPr/>
        </p:nvSpPr>
        <p:spPr>
          <a:xfrm>
            <a:off x="3522759" y="2780719"/>
            <a:ext cx="324741" cy="414759"/>
          </a:xfrm>
          <a:prstGeom prst="mathPlus">
            <a:avLst/>
          </a:prstGeom>
          <a:solidFill>
            <a:srgbClr val="69BE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6008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68" y="662152"/>
            <a:ext cx="12067258" cy="6198345"/>
          </a:xfrm>
        </p:spPr>
        <p:txBody>
          <a:bodyPr/>
          <a:lstStyle/>
          <a:p>
            <a:pPr marL="0" indent="0">
              <a:buNone/>
            </a:pPr>
            <a:r>
              <a:rPr lang="en-US" b="1" dirty="0"/>
              <a:t>		</a:t>
            </a:r>
          </a:p>
        </p:txBody>
      </p:sp>
      <p:sp>
        <p:nvSpPr>
          <p:cNvPr id="6" name="Isosceles Triangle 5" descr="The triangle is split into three sections: sever problems (5%) at the top, chronic conditions (40%) in the center, and at risk for poor health (20%) and generally healthy (35%) at the bottom." title="image: Isosceles triangle"/>
          <p:cNvSpPr/>
          <p:nvPr/>
        </p:nvSpPr>
        <p:spPr>
          <a:xfrm>
            <a:off x="2131439" y="754717"/>
            <a:ext cx="7315200" cy="5257800"/>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E7E6E6"/>
              </a:solidFill>
              <a:effectLst/>
              <a:uLnTx/>
              <a:uFillTx/>
              <a:latin typeface="Calibri"/>
              <a:ea typeface="+mn-ea"/>
              <a:cs typeface="+mn-cs"/>
            </a:endParaRPr>
          </a:p>
        </p:txBody>
      </p:sp>
      <p:cxnSp>
        <p:nvCxnSpPr>
          <p:cNvPr id="16" name="Straight Connector 15" descr="This line separates the chronic conditions from the at risk for health and generally healthy group at the bottom of the triangle." title="image: straight-line connector"/>
          <p:cNvCxnSpPr>
            <a:cxnSpLocks/>
          </p:cNvCxnSpPr>
          <p:nvPr/>
        </p:nvCxnSpPr>
        <p:spPr>
          <a:xfrm>
            <a:off x="3668110" y="3648040"/>
            <a:ext cx="40780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descr="This line separates the severe problems from the chronic conditions in the center of the triangle." title="image: Straight-line connector"/>
          <p:cNvCxnSpPr>
            <a:cxnSpLocks/>
          </p:cNvCxnSpPr>
          <p:nvPr/>
        </p:nvCxnSpPr>
        <p:spPr>
          <a:xfrm>
            <a:off x="4498427" y="2444202"/>
            <a:ext cx="2417379"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72851" y="6505657"/>
            <a:ext cx="55638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Source:  Kevin Grumbach, M.D., UCSF.  Webinar, “Patient Empanelment”, July 18, 2016</a:t>
            </a:r>
          </a:p>
        </p:txBody>
      </p:sp>
      <p:cxnSp>
        <p:nvCxnSpPr>
          <p:cNvPr id="21" name="Straight Connector 20" descr="This line separates the chronic conditions from the at risk for health and generally healthy group at the bottom of the triangle." title="image: straight-line connector"/>
          <p:cNvCxnSpPr>
            <a:cxnSpLocks/>
          </p:cNvCxnSpPr>
          <p:nvPr/>
        </p:nvCxnSpPr>
        <p:spPr>
          <a:xfrm>
            <a:off x="2830052" y="4890053"/>
            <a:ext cx="5788430" cy="17312"/>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C4E6C68-FA75-47D1-82DE-E96E68C4E6B9}"/>
              </a:ext>
            </a:extLst>
          </p:cNvPr>
          <p:cNvSpPr/>
          <p:nvPr/>
        </p:nvSpPr>
        <p:spPr>
          <a:xfrm>
            <a:off x="1891114" y="1280772"/>
            <a:ext cx="3080276" cy="5540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Complex/High Risk Diabetes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A1C &gt; 9</a:t>
            </a:r>
          </a:p>
        </p:txBody>
      </p:sp>
      <p:sp>
        <p:nvSpPr>
          <p:cNvPr id="26" name="Rectangle 25">
            <a:extLst>
              <a:ext uri="{FF2B5EF4-FFF2-40B4-BE49-F238E27FC236}">
                <a16:creationId xmlns:a16="http://schemas.microsoft.com/office/drawing/2014/main" id="{CA325957-C801-4912-9E72-9F6B178057EC}"/>
              </a:ext>
            </a:extLst>
          </p:cNvPr>
          <p:cNvSpPr/>
          <p:nvPr/>
        </p:nvSpPr>
        <p:spPr>
          <a:xfrm>
            <a:off x="1852445" y="2470082"/>
            <a:ext cx="2228138" cy="5540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Diabetes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A1C  6.5 to 9</a:t>
            </a:r>
          </a:p>
        </p:txBody>
      </p:sp>
      <p:sp>
        <p:nvSpPr>
          <p:cNvPr id="27" name="Rectangle 26">
            <a:extLst>
              <a:ext uri="{FF2B5EF4-FFF2-40B4-BE49-F238E27FC236}">
                <a16:creationId xmlns:a16="http://schemas.microsoft.com/office/drawing/2014/main" id="{C4FD7F75-495E-40D1-BDDB-AD9A2130CBB5}"/>
              </a:ext>
            </a:extLst>
          </p:cNvPr>
          <p:cNvSpPr/>
          <p:nvPr/>
        </p:nvSpPr>
        <p:spPr>
          <a:xfrm>
            <a:off x="1017370" y="3777302"/>
            <a:ext cx="2228138" cy="5540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Diabetes Risk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A1C  5.7 to 6.4</a:t>
            </a:r>
          </a:p>
        </p:txBody>
      </p:sp>
      <p:sp>
        <p:nvSpPr>
          <p:cNvPr id="28" name="Rectangle 27">
            <a:extLst>
              <a:ext uri="{FF2B5EF4-FFF2-40B4-BE49-F238E27FC236}">
                <a16:creationId xmlns:a16="http://schemas.microsoft.com/office/drawing/2014/main" id="{A0DC7702-EC76-4C8C-B4DA-384BE049C1F6}"/>
              </a:ext>
            </a:extLst>
          </p:cNvPr>
          <p:cNvSpPr/>
          <p:nvPr/>
        </p:nvSpPr>
        <p:spPr>
          <a:xfrm>
            <a:off x="135255" y="5084522"/>
            <a:ext cx="2228138" cy="55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No Diabetes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A1C &lt;5.7</a:t>
            </a:r>
          </a:p>
        </p:txBody>
      </p:sp>
      <p:sp>
        <p:nvSpPr>
          <p:cNvPr id="18" name="TextBox 17">
            <a:extLst>
              <a:ext uri="{FF2B5EF4-FFF2-40B4-BE49-F238E27FC236}">
                <a16:creationId xmlns:a16="http://schemas.microsoft.com/office/drawing/2014/main" id="{CFD8BC0F-2362-4C8C-AD5C-471EEF947E08}"/>
              </a:ext>
            </a:extLst>
          </p:cNvPr>
          <p:cNvSpPr txBox="1"/>
          <p:nvPr/>
        </p:nvSpPr>
        <p:spPr>
          <a:xfrm>
            <a:off x="338377" y="198817"/>
            <a:ext cx="756174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Risk Stratification for Patients with Diabetes</a:t>
            </a:r>
          </a:p>
        </p:txBody>
      </p:sp>
      <p:sp>
        <p:nvSpPr>
          <p:cNvPr id="30" name="TextBox 8">
            <a:extLst>
              <a:ext uri="{FF2B5EF4-FFF2-40B4-BE49-F238E27FC236}">
                <a16:creationId xmlns:a16="http://schemas.microsoft.com/office/drawing/2014/main" id="{DCCF8B5B-C1BE-4055-9A92-6CDE09E6B7BF}"/>
              </a:ext>
            </a:extLst>
          </p:cNvPr>
          <p:cNvSpPr txBox="1">
            <a:spLocks noChangeArrowheads="1"/>
          </p:cNvSpPr>
          <p:nvPr/>
        </p:nvSpPr>
        <p:spPr bwMode="auto">
          <a:xfrm>
            <a:off x="5005841" y="1742934"/>
            <a:ext cx="13947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a:t>
            </a:r>
          </a:p>
        </p:txBody>
      </p:sp>
      <p:sp>
        <p:nvSpPr>
          <p:cNvPr id="31" name="TextBox 8">
            <a:extLst>
              <a:ext uri="{FF2B5EF4-FFF2-40B4-BE49-F238E27FC236}">
                <a16:creationId xmlns:a16="http://schemas.microsoft.com/office/drawing/2014/main" id="{22F90E18-627E-4E91-A59A-C1F018DAD301}"/>
              </a:ext>
            </a:extLst>
          </p:cNvPr>
          <p:cNvSpPr txBox="1">
            <a:spLocks noChangeArrowheads="1"/>
          </p:cNvSpPr>
          <p:nvPr/>
        </p:nvSpPr>
        <p:spPr bwMode="auto">
          <a:xfrm>
            <a:off x="5024084" y="2898513"/>
            <a:ext cx="139470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2" name="TextBox 8">
            <a:extLst>
              <a:ext uri="{FF2B5EF4-FFF2-40B4-BE49-F238E27FC236}">
                <a16:creationId xmlns:a16="http://schemas.microsoft.com/office/drawing/2014/main" id="{1109CD72-ECA7-4E6D-B336-5CAC042A2070}"/>
              </a:ext>
            </a:extLst>
          </p:cNvPr>
          <p:cNvSpPr txBox="1">
            <a:spLocks noChangeArrowheads="1"/>
          </p:cNvSpPr>
          <p:nvPr/>
        </p:nvSpPr>
        <p:spPr bwMode="auto">
          <a:xfrm>
            <a:off x="4987560" y="4124726"/>
            <a:ext cx="139470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3" name="TextBox 8">
            <a:extLst>
              <a:ext uri="{FF2B5EF4-FFF2-40B4-BE49-F238E27FC236}">
                <a16:creationId xmlns:a16="http://schemas.microsoft.com/office/drawing/2014/main" id="{7FBF4812-C7F2-4DA2-A017-3C8ABCE20679}"/>
              </a:ext>
            </a:extLst>
          </p:cNvPr>
          <p:cNvSpPr txBox="1">
            <a:spLocks noChangeArrowheads="1"/>
          </p:cNvSpPr>
          <p:nvPr/>
        </p:nvSpPr>
        <p:spPr bwMode="auto">
          <a:xfrm>
            <a:off x="4603531" y="5256783"/>
            <a:ext cx="2130777" cy="40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N=</a:t>
            </a:r>
          </a:p>
        </p:txBody>
      </p:sp>
      <p:sp>
        <p:nvSpPr>
          <p:cNvPr id="34" name="TextBox 8">
            <a:extLst>
              <a:ext uri="{FF2B5EF4-FFF2-40B4-BE49-F238E27FC236}">
                <a16:creationId xmlns:a16="http://schemas.microsoft.com/office/drawing/2014/main" id="{02B6EAC7-D1ED-41FD-9E59-9958C1617780}"/>
              </a:ext>
            </a:extLst>
          </p:cNvPr>
          <p:cNvSpPr txBox="1">
            <a:spLocks noChangeArrowheads="1"/>
          </p:cNvSpPr>
          <p:nvPr/>
        </p:nvSpPr>
        <p:spPr bwMode="auto">
          <a:xfrm>
            <a:off x="2572851" y="6060181"/>
            <a:ext cx="590899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 Total N=</a:t>
            </a:r>
          </a:p>
        </p:txBody>
      </p:sp>
      <p:sp>
        <p:nvSpPr>
          <p:cNvPr id="2" name="Rectangle 1">
            <a:extLst>
              <a:ext uri="{FF2B5EF4-FFF2-40B4-BE49-F238E27FC236}">
                <a16:creationId xmlns:a16="http://schemas.microsoft.com/office/drawing/2014/main" id="{46FF5BF2-5C5A-4CD7-83FF-D0124C9ECF5E}"/>
              </a:ext>
            </a:extLst>
          </p:cNvPr>
          <p:cNvSpPr/>
          <p:nvPr/>
        </p:nvSpPr>
        <p:spPr>
          <a:xfrm>
            <a:off x="8476360" y="1043794"/>
            <a:ext cx="3692262" cy="3529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How will you identify patients with the chronic condition and determine which patients are in each level of the pyramid? </a:t>
            </a:r>
          </a:p>
          <a:p>
            <a:pPr marL="0" marR="0" lvl="0" indent="0" algn="l"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Within each level of the pyramid, are there subgroups of complexity, e.g., patients with SDH factors of importance or patients with one or more additional chronic conditions that may increase need for PHM?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C3F39B71-7AFA-4CF7-8341-5FCEAA81CF83}"/>
              </a:ext>
            </a:extLst>
          </p:cNvPr>
          <p:cNvSpPr txBox="1"/>
          <p:nvPr/>
        </p:nvSpPr>
        <p:spPr>
          <a:xfrm>
            <a:off x="8012430" y="264877"/>
            <a:ext cx="399551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Stratification Source: American Diabetes Association</a:t>
            </a:r>
          </a:p>
        </p:txBody>
      </p:sp>
      <p:sp>
        <p:nvSpPr>
          <p:cNvPr id="5" name="Oval 4">
            <a:extLst>
              <a:ext uri="{FF2B5EF4-FFF2-40B4-BE49-F238E27FC236}">
                <a16:creationId xmlns:a16="http://schemas.microsoft.com/office/drawing/2014/main" id="{FEC89606-9750-4352-8D45-DFC7F2EA7888}"/>
              </a:ext>
            </a:extLst>
          </p:cNvPr>
          <p:cNvSpPr/>
          <p:nvPr/>
        </p:nvSpPr>
        <p:spPr>
          <a:xfrm>
            <a:off x="1891115" y="2214391"/>
            <a:ext cx="6585246" cy="132569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2391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7E12-89A9-44A7-8A41-AED82EA1E6C5}"/>
              </a:ext>
            </a:extLst>
          </p:cNvPr>
          <p:cNvSpPr>
            <a:spLocks noGrp="1"/>
          </p:cNvSpPr>
          <p:nvPr>
            <p:ph type="title"/>
          </p:nvPr>
        </p:nvSpPr>
        <p:spPr>
          <a:xfrm>
            <a:off x="612741" y="365125"/>
            <a:ext cx="10982227" cy="732155"/>
          </a:xfrm>
        </p:spPr>
        <p:txBody>
          <a:bodyPr/>
          <a:lstStyle/>
          <a:p>
            <a:r>
              <a:rPr lang="en-US" dirty="0"/>
              <a:t>Wrap up and Next Steps – Getting Started</a:t>
            </a:r>
          </a:p>
        </p:txBody>
      </p:sp>
      <p:sp>
        <p:nvSpPr>
          <p:cNvPr id="3" name="Content Placeholder 2">
            <a:extLst>
              <a:ext uri="{FF2B5EF4-FFF2-40B4-BE49-F238E27FC236}">
                <a16:creationId xmlns:a16="http://schemas.microsoft.com/office/drawing/2014/main" id="{7FED6644-813F-4A5F-B8E9-713B0F6D92C2}"/>
              </a:ext>
            </a:extLst>
          </p:cNvPr>
          <p:cNvSpPr>
            <a:spLocks noGrp="1"/>
          </p:cNvSpPr>
          <p:nvPr>
            <p:ph idx="1"/>
          </p:nvPr>
        </p:nvSpPr>
        <p:spPr>
          <a:xfrm>
            <a:off x="612742" y="1291589"/>
            <a:ext cx="11137298" cy="5201285"/>
          </a:xfrm>
        </p:spPr>
        <p:txBody>
          <a:bodyPr>
            <a:normAutofit fontScale="85000" lnSpcReduction="20000"/>
          </a:bodyPr>
          <a:lstStyle/>
          <a:p>
            <a:r>
              <a:rPr lang="en-US" dirty="0"/>
              <a:t>Start with system design in mind</a:t>
            </a:r>
          </a:p>
          <a:p>
            <a:pPr lvl="1"/>
            <a:r>
              <a:rPr lang="en-US" dirty="0"/>
              <a:t>“Just do it” is not a solution in complex adaptive systems like health care and primary care</a:t>
            </a:r>
          </a:p>
          <a:p>
            <a:r>
              <a:rPr lang="en-US" dirty="0"/>
              <a:t>There is no magic or easy solution.  </a:t>
            </a:r>
          </a:p>
          <a:p>
            <a:pPr lvl="1"/>
            <a:r>
              <a:rPr lang="en-US" dirty="0"/>
              <a:t>If it was easy, we would have done it already</a:t>
            </a:r>
          </a:p>
          <a:p>
            <a:pPr lvl="1"/>
            <a:r>
              <a:rPr lang="en-US" dirty="0"/>
              <a:t>It is work and will take time; done right the juice (improved results for patients) is worth the squeeze.</a:t>
            </a:r>
          </a:p>
          <a:p>
            <a:r>
              <a:rPr lang="en-US" dirty="0"/>
              <a:t>Know how much you can do with existing resources – as you start, use a small population sample </a:t>
            </a:r>
            <a:r>
              <a:rPr lang="en-US" b="1" dirty="0"/>
              <a:t>and</a:t>
            </a:r>
            <a:r>
              <a:rPr lang="en-US" dirty="0"/>
              <a:t> keep you aim ambitious</a:t>
            </a:r>
          </a:p>
          <a:p>
            <a:r>
              <a:rPr lang="en-US" dirty="0"/>
              <a:t>Pick a defined population of focus - use the PHM pyramid to support this process </a:t>
            </a:r>
          </a:p>
          <a:p>
            <a:r>
              <a:rPr lang="en-US" dirty="0"/>
              <a:t>Use the Model for Improvement to test and drive learning and build capability</a:t>
            </a:r>
          </a:p>
          <a:p>
            <a:pPr lvl="1"/>
            <a:r>
              <a:rPr lang="en-US" dirty="0"/>
              <a:t>It will help you build a reliable and effective system for getting measurable results</a:t>
            </a:r>
          </a:p>
          <a:p>
            <a:pPr lvl="1"/>
            <a:r>
              <a:rPr lang="en-US" dirty="0"/>
              <a:t>You will build on it to spread the PHM approach to other patient groups</a:t>
            </a:r>
          </a:p>
          <a:p>
            <a:r>
              <a:rPr lang="en-US" dirty="0"/>
              <a:t>Anchor processes for sustainability</a:t>
            </a:r>
          </a:p>
          <a:p>
            <a:r>
              <a:rPr lang="en-US" dirty="0"/>
              <a:t>Scale, expand your populations of focus as you learn, develop tools, have additional resources </a:t>
            </a:r>
          </a:p>
        </p:txBody>
      </p:sp>
    </p:spTree>
    <p:extLst>
      <p:ext uri="{BB962C8B-B14F-4D97-AF65-F5344CB8AC3E}">
        <p14:creationId xmlns:p14="http://schemas.microsoft.com/office/powerpoint/2010/main" val="23448422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magine system fonts">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521</Words>
  <Application>Microsoft Office PowerPoint</Application>
  <PresentationFormat>Widescreen</PresentationFormat>
  <Paragraphs>62</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Univers</vt:lpstr>
      <vt:lpstr>Wingdings</vt:lpstr>
      <vt:lpstr>1_Office Theme</vt:lpstr>
      <vt:lpstr>Please Chat in Your Health Center Name and Attendees  Thank you!</vt:lpstr>
      <vt:lpstr>Using Population Health Management to Support Patients with Rising Risk Chronic Conditions </vt:lpstr>
      <vt:lpstr>System Design</vt:lpstr>
      <vt:lpstr>Population Health Management</vt:lpstr>
      <vt:lpstr>PowerPoint Presentation</vt:lpstr>
      <vt:lpstr>Wrap up and Next Steps – Getting Started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Population Health Management to Support Patients with Rising Chronic Conditions</dc:title>
  <dc:creator>Karen Vest-Taubert</dc:creator>
  <cp:lastModifiedBy>Karen Vest-Taubert</cp:lastModifiedBy>
  <cp:revision>6</cp:revision>
  <dcterms:created xsi:type="dcterms:W3CDTF">2020-01-22T15:16:13Z</dcterms:created>
  <dcterms:modified xsi:type="dcterms:W3CDTF">2020-01-22T20:12:21Z</dcterms:modified>
</cp:coreProperties>
</file>